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C40E28"/>
    <a:srgbClr val="E51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44556-8727-4FC2-831B-0EA3B1CD7246}" v="24" dt="2024-10-23T19:48:07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AE57-E0A0-00D9-37B7-78C426FC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B5C0E-5EE6-D57A-102B-36106607C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4E200-A0A4-F057-1781-3426DCCD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48-57F8-915F-72FF-A1D559CF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10BA-5549-FC0A-3A62-ACDB5ED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6CA8-B312-F572-CCB2-61EA9419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99731-DA56-28B3-0801-16864C12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24FC-5D8E-0491-9DE9-E5AE0833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F397-CC1B-B5C1-DCBD-5E10482C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D694-17DF-580D-3487-4FAD07BC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57D05-BF87-CD4E-4102-E6DF326E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E61A1-7B22-6F55-61F3-13E244089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E5FA9-AE81-6EF4-45B0-47565C14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0E7E1-AE62-F5DB-BB02-38CEE2DE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0705-0CEB-E800-A64C-3BF75DDD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0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F92-6207-14BC-FFDB-7AC00EEA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88E5-0F33-5C9E-F7F1-9CA8C7C2C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BF9B3-034A-A433-24F5-DBDFA913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DD44-7E0B-8258-CAB1-F16BBCA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A386-A049-7F16-4B07-D05BA7DF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5B91-B15D-F678-5A98-C76FB04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F3F4-418E-E8F0-597A-B301ACC0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B201E-AC36-C31F-6A30-19FD1E52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B911-3C4C-2D96-4D80-797A4211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1A30-5377-516C-BDF7-3D3BA3A1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26E0-7EA7-0683-D022-25D23C3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96C-3A6C-E7AC-A41F-39A04E314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A7028-B0E7-B45F-9585-B36151D6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63663-56F6-E79B-FAD9-9218EAB3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D1724-8C2C-1079-3DB5-960617D9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4B2BD-442E-423B-5FF8-8326B4A2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F89B-A052-9DBB-91D9-49B500BD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F2A2E-A06B-28F0-5CFA-33ABDD019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33E8-0F86-BF95-96AC-9E1A4ACD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2E81-F4D3-7826-6EA1-BC3D99184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03A15-74CE-B618-0C1E-ED354D52B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B3698-1ADA-E280-0688-F7FC3FE0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4F359-3950-0ED3-ED1E-511430F2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934F1-9B50-17DA-9484-191BA60F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8524-EA0E-78D0-4CC5-7D1EAFD3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B5061-FB89-F33C-8160-5772BBAB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2E898-B3FD-5A9E-7F24-E63DB2B0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1C24A-C3D9-F695-D23C-C4561046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7CEA3-2389-1B57-DA4F-B672392B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994EB-1C3F-17FD-5535-6EE8D4C9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E5654-D5C5-5BC0-8BAB-2655EAE7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D0B6-D2AD-5DBE-C147-71E7563B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7B78-D9B0-775B-762D-3F07AF9F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0F1D-8A5D-1E15-1C94-F09103F3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06E62-2991-3901-263E-2D1F8DB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36435-1B36-CF6C-9536-A4BA8E0B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9F94A-1856-2CE2-FEE5-80439319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3A02-3225-E11A-34A8-A794F5A3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EF15E-825B-98C5-5CD6-46F4D877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514F4-0014-C717-BB63-42AE3015E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CCE89-8F3C-C140-4BAE-A95B7070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F6BFF-2D83-52F3-01F1-B99FC63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37BD-9DFD-4166-F1C0-EAEA80F6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7D873-055E-2B7B-259A-CF26FBA2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DABA-5810-CF72-55C2-D3E249A8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77BF-FA21-F7F4-9F22-022E72447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DD348-173B-4FB2-A326-21F944B59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184C0-87D0-F4EC-A17D-A8883E41E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BA27-7C7D-EB52-581D-ED95C112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F7D006-0B92-4E15-BA6C-AD2535659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7DE99-C5E1-B88B-2974-3F7A69CFE93B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C1A97-0ED0-F19B-54C0-300160A37C69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E9E81-B28C-5A3A-5EED-4764C3A4C30C}"/>
              </a:ext>
            </a:extLst>
          </p:cNvPr>
          <p:cNvSpPr txBox="1"/>
          <p:nvPr/>
        </p:nvSpPr>
        <p:spPr>
          <a:xfrm>
            <a:off x="1658286" y="1088233"/>
            <a:ext cx="7769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Emails: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Sent by BSA National.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Beginning 60 days before expiration.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Unit Key 3 will receive on 1</a:t>
            </a:r>
            <a:r>
              <a:rPr lang="en-US" sz="2000" baseline="30000" dirty="0"/>
              <a:t>st</a:t>
            </a:r>
            <a:r>
              <a:rPr lang="en-US" sz="2000" dirty="0"/>
              <a:t> and 15</a:t>
            </a:r>
            <a:r>
              <a:rPr lang="en-US" sz="2000" baseline="30000" dirty="0"/>
              <a:t>th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F064C-BA11-09CF-939C-68CC99D83363}"/>
              </a:ext>
            </a:extLst>
          </p:cNvPr>
          <p:cNvSpPr txBox="1"/>
          <p:nvPr/>
        </p:nvSpPr>
        <p:spPr>
          <a:xfrm>
            <a:off x="1658286" y="4072638"/>
            <a:ext cx="82995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Important Information: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Parent must have a my.scouting.org account to renew online.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Parent’s account must be linked to all children.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Parent must have a relationship linked in the council system.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5FA18-E832-1873-B8A6-152F5652AF47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4464C-858B-8AD2-18E7-08EA8A89A20A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</p:spTree>
    <p:extLst>
      <p:ext uri="{BB962C8B-B14F-4D97-AF65-F5344CB8AC3E}">
        <p14:creationId xmlns:p14="http://schemas.microsoft.com/office/powerpoint/2010/main" val="225027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39F7-AA5F-9322-F099-2680C7CA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6F3F4-01A0-1EF8-5610-F2F10CEFB146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2D3D3-A339-160F-103A-9333356BB6ED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B3D07-93B1-16ED-7621-72629BBA5F10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FD1EE-34E9-6BD4-440E-19FDCCC8F361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0CF05-5EF4-B985-3FD5-CB1A2DD5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20" y="1045474"/>
            <a:ext cx="7077075" cy="4981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3C3F02-57AB-199F-991F-6604F47A0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495" y="1057276"/>
            <a:ext cx="3350753" cy="55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9438-C185-B779-413D-9A386CD5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24CD1F0-DFBB-FD87-7D98-6A3F7EA5BE68}"/>
              </a:ext>
            </a:extLst>
          </p:cNvPr>
          <p:cNvSpPr txBox="1"/>
          <p:nvPr/>
        </p:nvSpPr>
        <p:spPr>
          <a:xfrm>
            <a:off x="1532975" y="1018758"/>
            <a:ext cx="5928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Option 1: Individual Registration Renewal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Click on emailed link. Will be directed to my.scouting.org.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B84549-A602-4D50-E9F5-154552D46AFD}"/>
              </a:ext>
            </a:extLst>
          </p:cNvPr>
          <p:cNvSpPr txBox="1"/>
          <p:nvPr/>
        </p:nvSpPr>
        <p:spPr>
          <a:xfrm>
            <a:off x="3000918" y="2237078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into my.scouting.org and click on My Application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44A193-4601-9B58-B379-205D2C1D23F3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CDAA-E799-8D65-AD82-2F38AB5FAF5E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7DB3D-FACA-4783-F034-52E71CC4A406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2E6EF-84F5-76B2-F8AD-D8E20A0BB3ED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0D7B4C3-F416-277D-B1BF-771340C9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07" y="3184560"/>
            <a:ext cx="8079932" cy="3197767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FF03E6F7-5A54-4D21-B420-3FF3664FE161}"/>
              </a:ext>
            </a:extLst>
          </p:cNvPr>
          <p:cNvSpPr/>
          <p:nvPr/>
        </p:nvSpPr>
        <p:spPr>
          <a:xfrm rot="7147293">
            <a:off x="9106594" y="2664863"/>
            <a:ext cx="724626" cy="338634"/>
          </a:xfrm>
          <a:prstGeom prst="rightArrow">
            <a:avLst/>
          </a:prstGeom>
          <a:solidFill>
            <a:srgbClr val="CF0031"/>
          </a:solidFill>
          <a:ln>
            <a:solidFill>
              <a:srgbClr val="CF0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B6A02-6372-76A7-0B0B-06563295BB44}"/>
              </a:ext>
            </a:extLst>
          </p:cNvPr>
          <p:cNvSpPr txBox="1"/>
          <p:nvPr/>
        </p:nvSpPr>
        <p:spPr>
          <a:xfrm>
            <a:off x="8245889" y="1724544"/>
            <a:ext cx="3820528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Log into my.scouting.org account and click on red notification.</a:t>
            </a:r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9EFA36-3F61-CAE1-014F-F8069F4EFE4E}"/>
              </a:ext>
            </a:extLst>
          </p:cNvPr>
          <p:cNvSpPr/>
          <p:nvPr/>
        </p:nvSpPr>
        <p:spPr>
          <a:xfrm>
            <a:off x="8090441" y="1724543"/>
            <a:ext cx="3820528" cy="694804"/>
          </a:xfrm>
          <a:prstGeom prst="rect">
            <a:avLst/>
          </a:prstGeom>
          <a:noFill/>
          <a:ln>
            <a:solidFill>
              <a:srgbClr val="FF1D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EA1B7C-36D1-8A9B-22AD-C600CA85B228}"/>
              </a:ext>
            </a:extLst>
          </p:cNvPr>
          <p:cNvSpPr/>
          <p:nvPr/>
        </p:nvSpPr>
        <p:spPr>
          <a:xfrm>
            <a:off x="2973831" y="2194206"/>
            <a:ext cx="2983622" cy="696776"/>
          </a:xfrm>
          <a:prstGeom prst="rect">
            <a:avLst/>
          </a:prstGeom>
          <a:noFill/>
          <a:ln>
            <a:solidFill>
              <a:srgbClr val="FF1D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2D3C95-CC13-BE0D-3D5F-0387DF0CDD8E}"/>
              </a:ext>
            </a:extLst>
          </p:cNvPr>
          <p:cNvSpPr txBox="1"/>
          <p:nvPr/>
        </p:nvSpPr>
        <p:spPr>
          <a:xfrm>
            <a:off x="7012870" y="1828375"/>
            <a:ext cx="89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F5526B7-C9A3-B03F-FF40-4E7ECE07D989}"/>
              </a:ext>
            </a:extLst>
          </p:cNvPr>
          <p:cNvSpPr/>
          <p:nvPr/>
        </p:nvSpPr>
        <p:spPr>
          <a:xfrm rot="2724060">
            <a:off x="5878420" y="3121561"/>
            <a:ext cx="1016148" cy="338634"/>
          </a:xfrm>
          <a:prstGeom prst="rightArrow">
            <a:avLst/>
          </a:prstGeom>
          <a:solidFill>
            <a:srgbClr val="CF0031"/>
          </a:solidFill>
          <a:ln>
            <a:solidFill>
              <a:srgbClr val="CF0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7D062-B81B-7FBC-A815-FC0A1E5BE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62" t="920" b="-696"/>
          <a:stretch/>
        </p:blipFill>
        <p:spPr>
          <a:xfrm>
            <a:off x="9098029" y="3184560"/>
            <a:ext cx="647869" cy="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B4C5-4450-4BF6-A351-DEA22AE5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1A50FD-9A3A-DEF3-F595-0CAFC057AD42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9A9E2-CBD8-0239-9641-DA8E96495C1E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730A7-2111-C363-2006-2F0B4E47A47A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2A6CC-C7FA-1C32-A6EE-71C67BD4D744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5D97-AE80-8123-1875-26ADB6D983FA}"/>
              </a:ext>
            </a:extLst>
          </p:cNvPr>
          <p:cNvSpPr/>
          <p:nvPr/>
        </p:nvSpPr>
        <p:spPr>
          <a:xfrm>
            <a:off x="8035636" y="5671127"/>
            <a:ext cx="757382" cy="42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BC92A-2C5D-EA7E-73B4-3D898FEE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4" y="1066548"/>
            <a:ext cx="8565883" cy="4447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07D0F-4AE0-76F4-5BAA-D15005FBBA7F}"/>
              </a:ext>
            </a:extLst>
          </p:cNvPr>
          <p:cNvSpPr txBox="1"/>
          <p:nvPr/>
        </p:nvSpPr>
        <p:spPr>
          <a:xfrm>
            <a:off x="5276088" y="5601468"/>
            <a:ext cx="6700521" cy="923330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 not continuing in Scouting, select “</a:t>
            </a:r>
            <a:r>
              <a:rPr lang="en-US" dirty="0" err="1"/>
              <a:t>Opt</a:t>
            </a:r>
            <a:r>
              <a:rPr lang="en-US" dirty="0"/>
              <a:t> Out of Auto Renewal.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“Start Renewal.”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Renewals will be completed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326297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4921-0F91-9227-9215-0CB796F8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5D146D-6084-B611-0A18-8A633F5FD67A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A1732-A430-405C-609C-D35351AE06C7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A24517-48D3-8AB8-CD8D-4D00E83BC19E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58114-4E8D-DA04-AB4A-919446AAEB0F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F8563-0B6A-B9AE-D5C0-2F169D2A2C29}"/>
              </a:ext>
            </a:extLst>
          </p:cNvPr>
          <p:cNvSpPr/>
          <p:nvPr/>
        </p:nvSpPr>
        <p:spPr>
          <a:xfrm>
            <a:off x="8035636" y="5671127"/>
            <a:ext cx="757382" cy="42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4E1A1-766A-44CF-91ED-B742232E0F3B}"/>
              </a:ext>
            </a:extLst>
          </p:cNvPr>
          <p:cNvSpPr txBox="1"/>
          <p:nvPr/>
        </p:nvSpPr>
        <p:spPr>
          <a:xfrm>
            <a:off x="7379208" y="1951672"/>
            <a:ext cx="4606545" cy="1200329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positions eligible for renewal will show.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 appropriate position as primary.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“Go To Payment.”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FAD2B-173D-CFDE-F99B-4A5BAF09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95" y="1087518"/>
            <a:ext cx="5880545" cy="47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B9912-074F-F936-DCB3-49151C4E2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E6C7FE-C095-A880-D201-9244BF966093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C8A02-65D9-FF76-46E6-C47FB0276ACF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D8F58-84B8-7F49-BFA9-E049AAAD2739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3F1EC-DD85-3215-2A55-7E95BC430929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FC33B-2325-0C2D-3896-B35CD388B867}"/>
              </a:ext>
            </a:extLst>
          </p:cNvPr>
          <p:cNvSpPr/>
          <p:nvPr/>
        </p:nvSpPr>
        <p:spPr>
          <a:xfrm>
            <a:off x="8035636" y="5671127"/>
            <a:ext cx="757382" cy="42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873E3-E079-91D9-3504-4EAE9523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3" y="1291057"/>
            <a:ext cx="7744015" cy="5243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9F225-169C-93D3-3460-6F0C62320980}"/>
              </a:ext>
            </a:extLst>
          </p:cNvPr>
          <p:cNvSpPr txBox="1"/>
          <p:nvPr/>
        </p:nvSpPr>
        <p:spPr>
          <a:xfrm>
            <a:off x="8202169" y="2035325"/>
            <a:ext cx="3454400" cy="1200329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and agree to Terms &amp;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“Go To Checkout Summary.”</a:t>
            </a:r>
          </a:p>
        </p:txBody>
      </p:sp>
    </p:spTree>
    <p:extLst>
      <p:ext uri="{BB962C8B-B14F-4D97-AF65-F5344CB8AC3E}">
        <p14:creationId xmlns:p14="http://schemas.microsoft.com/office/powerpoint/2010/main" val="293626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2D788-0E9C-9586-ADD4-C3989310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58709F-305C-B0A6-7501-111D123F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52" y="1038383"/>
            <a:ext cx="8004205" cy="5481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8F0F07-6BB0-D768-B6CC-88DAB64C85BE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94B66-4F51-86A4-46A3-D22D07660299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7E80F-6F3D-D004-6E9A-1264CEAC6413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DE0F1-DA12-FFA4-A655-8C5D12B391F6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A78DF-D674-99D2-66B2-7F9977A571F7}"/>
              </a:ext>
            </a:extLst>
          </p:cNvPr>
          <p:cNvSpPr txBox="1"/>
          <p:nvPr/>
        </p:nvSpPr>
        <p:spPr>
          <a:xfrm>
            <a:off x="8677657" y="1889021"/>
            <a:ext cx="3136591" cy="1200329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Scout Life subscription.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Proceed to enter credit card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5148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CE779-9649-9FE2-E4A5-935C5141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6622B-99FF-1F3B-D729-4C35CC28ED47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D7391-0194-EE55-FA22-A3C1497CCE3C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FB345-A00A-0A44-1F16-F71E86802BBC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DD89C-272E-D6EE-B196-E6A3DB263C54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82D71-D28C-3CAE-6F50-B74AE9976D4F}"/>
              </a:ext>
            </a:extLst>
          </p:cNvPr>
          <p:cNvSpPr txBox="1"/>
          <p:nvPr/>
        </p:nvSpPr>
        <p:spPr>
          <a:xfrm>
            <a:off x="8677657" y="1166645"/>
            <a:ext cx="3136591" cy="1477328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Defaults to address on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address is credit card billing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is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“Place Order.”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51D8A8-11B9-D152-F006-5023C24E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94" y="1038383"/>
            <a:ext cx="6976301" cy="56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43E24-278E-84A1-A62E-4FE1BB3B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42D8E-2A87-5436-E75E-8C111C8FFE97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366A9-F71C-DC93-5307-E23FBC790680}"/>
              </a:ext>
            </a:extLst>
          </p:cNvPr>
          <p:cNvSpPr txBox="1"/>
          <p:nvPr/>
        </p:nvSpPr>
        <p:spPr>
          <a:xfrm>
            <a:off x="377752" y="418937"/>
            <a:ext cx="666972" cy="5678478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RENEWAL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BC1C6-A28B-6730-1656-AEE5C241DAC2}"/>
              </a:ext>
            </a:extLst>
          </p:cNvPr>
          <p:cNvSpPr/>
          <p:nvPr/>
        </p:nvSpPr>
        <p:spPr>
          <a:xfrm>
            <a:off x="197964" y="0"/>
            <a:ext cx="11993496" cy="975109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73621-67F2-7DF8-A011-0880E2416B50}"/>
              </a:ext>
            </a:extLst>
          </p:cNvPr>
          <p:cNvSpPr txBox="1"/>
          <p:nvPr/>
        </p:nvSpPr>
        <p:spPr>
          <a:xfrm>
            <a:off x="0" y="632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FAMILY/SELF PAY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30984-D814-75BE-8694-C98609DC0DDF}"/>
              </a:ext>
            </a:extLst>
          </p:cNvPr>
          <p:cNvSpPr txBox="1"/>
          <p:nvPr/>
        </p:nvSpPr>
        <p:spPr>
          <a:xfrm>
            <a:off x="7114033" y="1998471"/>
            <a:ext cx="3831335" cy="923330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process completed, receipt will be displayed.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“Complete Registration.”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3E2AD-23C8-64AB-9C12-74536EDA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01" y="1166645"/>
            <a:ext cx="4363102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267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Iversen</dc:creator>
  <cp:lastModifiedBy>Cynthia Iversen</cp:lastModifiedBy>
  <cp:revision>2</cp:revision>
  <dcterms:created xsi:type="dcterms:W3CDTF">2024-09-25T19:45:24Z</dcterms:created>
  <dcterms:modified xsi:type="dcterms:W3CDTF">2024-10-24T02:12:16Z</dcterms:modified>
</cp:coreProperties>
</file>