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4CB4-2496-3649-248E-1A603714F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5C7AC-ECF4-F7A1-7F06-6BADE6BC6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E48B-73D3-4833-C944-B2363775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80CCC-B5E5-6E27-B3FF-5D613610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5A968-1448-7ED8-D55A-90CE488E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986A-80A0-F99D-F4AA-D51A7CAF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CE38C-28F9-8C5C-D6F3-36337301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60DF3-0F1A-AEC7-6427-9AF0452E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49916-BC11-B228-5E33-11D3BDC6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C4A-90E2-56FD-B9AE-28A1499B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88C5F-C184-AA02-DF9C-AE672C3D9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C89B0-D644-B7D8-F606-DB89C5DA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98F3-36D1-E68F-096D-959EBED4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6DB6-1207-071E-CACF-F97BEFE3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71B76-6DEF-BA85-95B4-C4A0C382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02DB-EEE1-0191-87A7-D1866AC7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5E06-7ECD-7B63-D511-A74C0B33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A430-B98C-600A-1BD9-3E6BFE95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41B87-A9EA-72D5-0806-6D084CAF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AF421-CB43-B4B4-756C-A40494B8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54C9-DC68-3DBA-A54C-4E0F2EE5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929A6-0CD3-22DC-9433-C6CE8204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86AAF-1524-7052-55CA-962FF59B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7E83-2964-3D93-166D-2F3FE2DD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942D-F9A2-DBAE-694D-3D6140E2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C7DE-7CB1-2DF7-2F2C-BF46A0E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5CD0-C7D3-9993-2D32-D48A435FF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70B0F-ABA6-35EB-3920-EE44DB9CD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7C1C9-70E8-DC39-84D1-E52CAE1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0B23D-1EB7-A909-2A78-58671479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29B49-5A67-181C-0C88-F6086E67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BE6A-17F7-60DD-D9AB-93706845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CA70-63AF-2353-DB47-2ECB0A2E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27AF2-5FCB-FC2C-627B-A39871699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09CF3-4B57-69B1-1B18-79C8A929D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EC7B8-7A7A-FD04-551F-4A6C6BA8E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F72B9-F597-6FD5-0187-951A7E39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37A4F-375A-580D-5CFD-73DC8317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F7E8B-A6F7-FA61-D43E-F74A0676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441B-F2A0-84E7-BF28-5F5CAF78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6F74F-2F8D-EDDB-05C0-FF166639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0D22B-2B23-B587-3395-8885E0B9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89268-4039-4295-BEFA-B6F491EA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4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C50DC-478C-C82C-604B-ED5E7032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5FFD5-9B63-4804-D6B2-1B877310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7E408-810F-BF3B-2C59-9FD87D15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CA64-569F-92AC-8A8B-87C568A1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FC78-2E5D-B777-D9D7-CC500D5A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5D479-D906-46FB-C637-F1F63EC0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ACFAD-A8DE-4CEA-0E2E-219DB01A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EC8F3-3DEF-B2D4-759C-2A55118D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2884F-A2CC-E815-AF6E-856DDD69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DB02-2088-4A2E-D7BF-DFA7C452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16955-4CBF-AFE3-0F8C-8ACD964DE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96F14-CF43-87E1-B683-48FA864FC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95785-015D-46BC-8FFF-7CC2E45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EE6E6-E7F6-1B03-2C89-DC3C72A1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BB051-BFF6-A4FE-0DD9-B7BF70D0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8970A-6215-2150-55FB-D933DA87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519A6-74DC-D5F0-02C9-532E3724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15C5B-A90D-9481-B2AF-2A181ACE7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75889-B96B-4223-A465-A49A84378E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EC03-EFCB-E5D2-5F89-271B2491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FF04-E0EB-7C27-85F7-4EA9D5BEF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D4E4C-05F1-40B7-B59C-A2E69527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F24A3-0B0D-83C5-1AA2-58130E1E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1DC84-A216-86C5-E874-10BD94174DC5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AD78D-0D50-E9CA-CC19-0EA46AA07F04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90ADD-73A9-CC5D-AC1B-90C3D32681DD}"/>
              </a:ext>
            </a:extLst>
          </p:cNvPr>
          <p:cNvSpPr txBox="1"/>
          <p:nvPr/>
        </p:nvSpPr>
        <p:spPr>
          <a:xfrm>
            <a:off x="1911927" y="1459230"/>
            <a:ext cx="9052561" cy="39395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Unit Key 3 only, not delegates.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Unit renewal does not renew membership.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Renewal eligible 60 days prior to expiration.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Pre-check requirements.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Required leadership positions.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Youth Protection Training.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Youth do not meet age/grade requirement.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9F87D-D53A-CAC2-7BA3-E5C676472D74}"/>
              </a:ext>
            </a:extLst>
          </p:cNvPr>
          <p:cNvSpPr txBox="1"/>
          <p:nvPr/>
        </p:nvSpPr>
        <p:spPr>
          <a:xfrm>
            <a:off x="1911927" y="332509"/>
            <a:ext cx="8848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sz="2400" b="1" dirty="0"/>
              <a:t>Tips for Successful Unit Renewal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D7769-CC19-F9FC-6EDD-A2F419F4599C}"/>
              </a:ext>
            </a:extLst>
          </p:cNvPr>
          <p:cNvSpPr txBox="1"/>
          <p:nvPr/>
        </p:nvSpPr>
        <p:spPr>
          <a:xfrm>
            <a:off x="1911385" y="5269372"/>
            <a:ext cx="8174447" cy="400110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Work with the District Executive to submit an Annual Charter Agreement.</a:t>
            </a:r>
          </a:p>
        </p:txBody>
      </p:sp>
    </p:spTree>
    <p:extLst>
      <p:ext uri="{BB962C8B-B14F-4D97-AF65-F5344CB8AC3E}">
        <p14:creationId xmlns:p14="http://schemas.microsoft.com/office/powerpoint/2010/main" val="35764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6642-3065-FDDD-4064-69F1897D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D22F20-06D7-E47D-497A-281672AACA6B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AEDFF-E3EE-9ADE-9459-A97D917E190A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781BB-8C40-E9B6-84A7-D39987A2E900}"/>
              </a:ext>
            </a:extLst>
          </p:cNvPr>
          <p:cNvSpPr txBox="1"/>
          <p:nvPr/>
        </p:nvSpPr>
        <p:spPr>
          <a:xfrm>
            <a:off x="2419994" y="505593"/>
            <a:ext cx="7352012" cy="1015663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you see the payment processing and confirmation page, an email confirmation and receipt will be sent to email provided in billing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691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55F2-9FFA-B003-4FCE-26EAA28C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CE52CA-F0BF-F40C-9FFD-521B922BE466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48E12-1F65-5F02-A0B2-C4D274355BE0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CB052-DF6C-2D0F-F5FC-813A4601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3" t="3058"/>
          <a:stretch/>
        </p:blipFill>
        <p:spPr>
          <a:xfrm>
            <a:off x="3779504" y="1911927"/>
            <a:ext cx="7091696" cy="4662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1BF14-41D7-3BE9-B727-6D4CFC8188E7}"/>
              </a:ext>
            </a:extLst>
          </p:cNvPr>
          <p:cNvSpPr txBox="1"/>
          <p:nvPr/>
        </p:nvSpPr>
        <p:spPr>
          <a:xfrm>
            <a:off x="1394692" y="283291"/>
            <a:ext cx="5514109" cy="209288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Log into my.Scouting.org.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Menu&gt;Organization Manager&gt;Unit Renewal.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Automatically runs validation process.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7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79A0-1B4C-6651-958A-54B342D4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824BE0-2ABA-9851-2325-797E3A599D98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808A7-E51C-DDC5-CB1D-86B9AAB9A8E8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1839A-F235-6BF4-7CFE-3111E5062C9A}"/>
              </a:ext>
            </a:extLst>
          </p:cNvPr>
          <p:cNvSpPr txBox="1"/>
          <p:nvPr/>
        </p:nvSpPr>
        <p:spPr>
          <a:xfrm>
            <a:off x="1719071" y="935116"/>
            <a:ext cx="9793225" cy="3956724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Validation Codes in Unit Renewal: </a:t>
            </a:r>
          </a:p>
          <a:p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Errors (red) will not let you proceed.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Warnings (yellow) will allow you to proceed.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Leaders do not have current Youth Protection Training – Error.(most common)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Unit does not have required number of leadership positions – Error.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Leaders are less than 18 years old – Error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Youth do not meet the age/grade requirement for the program – Error.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Leaders do not have completed CBC Authorizations – Warning </a:t>
            </a:r>
          </a:p>
        </p:txBody>
      </p:sp>
    </p:spTree>
    <p:extLst>
      <p:ext uri="{BB962C8B-B14F-4D97-AF65-F5344CB8AC3E}">
        <p14:creationId xmlns:p14="http://schemas.microsoft.com/office/powerpoint/2010/main" val="408125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F6FA-86AD-E043-5C20-24B6855A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EC23C-ED06-9F27-C17A-5EC2438C61E8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D33D2-8A6D-18E8-8698-943A82F2B84D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5A5D4-EF07-B044-AD8B-8F518D9A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4"/>
          <a:stretch/>
        </p:blipFill>
        <p:spPr>
          <a:xfrm>
            <a:off x="2019906" y="1927098"/>
            <a:ext cx="9471088" cy="468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7D9CF-905C-B67C-7A2F-C89C0A99CAE7}"/>
              </a:ext>
            </a:extLst>
          </p:cNvPr>
          <p:cNvSpPr txBox="1"/>
          <p:nvPr/>
        </p:nvSpPr>
        <p:spPr>
          <a:xfrm>
            <a:off x="2239362" y="395620"/>
            <a:ext cx="4739607" cy="1015663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Resolve validation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“Sign” the renewal.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“Next Step: Unit Pin Review.”</a:t>
            </a:r>
          </a:p>
        </p:txBody>
      </p:sp>
    </p:spTree>
    <p:extLst>
      <p:ext uri="{BB962C8B-B14F-4D97-AF65-F5344CB8AC3E}">
        <p14:creationId xmlns:p14="http://schemas.microsoft.com/office/powerpoint/2010/main" val="111924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8AC1B-D3A5-D92F-2F7A-637735F1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CAB5BA-6418-5DD4-C30C-21A44DD97505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3B28E-E15F-A047-F81E-D132922D2D5C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CE896-0A84-C128-830B-9CCC38252978}"/>
              </a:ext>
            </a:extLst>
          </p:cNvPr>
          <p:cNvSpPr txBox="1"/>
          <p:nvPr/>
        </p:nvSpPr>
        <p:spPr>
          <a:xfrm>
            <a:off x="1950719" y="322468"/>
            <a:ext cx="5121558" cy="1323439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contact information, if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“Appear on BeAScout” toggled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fields to show.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“Continue to Unit Renewal.”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0DD0B-6250-D81C-E2CF-0511A0D6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27" y="1762456"/>
            <a:ext cx="5318570" cy="47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1A70-46DB-906A-F761-5804B04C7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CBA207-050F-CCA7-343A-76ABD84DD212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2BA02-5A19-5061-C1D1-96D40EC8A02F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D319B-0867-2DFA-F474-FB055A41C1E6}"/>
              </a:ext>
            </a:extLst>
          </p:cNvPr>
          <p:cNvSpPr txBox="1"/>
          <p:nvPr/>
        </p:nvSpPr>
        <p:spPr>
          <a:xfrm>
            <a:off x="1950719" y="322468"/>
            <a:ext cx="5121558" cy="1015663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“Credit Card” or “Bank Account.”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ACH fee is $1.00.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Credit card fee is 3%.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51957-80BE-ADEE-7DD6-A617BD41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25" y="1770930"/>
            <a:ext cx="5933123" cy="47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AC6CE-6E89-D554-98AF-5B535A16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C00C68-32D6-0B93-B7E7-6F3AF3A2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" r="1198"/>
          <a:stretch/>
        </p:blipFill>
        <p:spPr>
          <a:xfrm>
            <a:off x="6556464" y="3429000"/>
            <a:ext cx="5486400" cy="2987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1934DC-E1CD-BFE6-5FCD-5C38C2C1FB33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5AF8F-969E-1CCD-F5A2-6DF106B9356A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F25D1-9CAA-0DA3-BB6C-EE223B821431}"/>
              </a:ext>
            </a:extLst>
          </p:cNvPr>
          <p:cNvSpPr txBox="1"/>
          <p:nvPr/>
        </p:nvSpPr>
        <p:spPr>
          <a:xfrm>
            <a:off x="1795270" y="432196"/>
            <a:ext cx="6525769" cy="1015663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securely save payment information for future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Paying with credit card, select “Submit Payment.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Paying by ACH, select “Pay with Bank Account.”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9711-F11F-7494-616A-64BB6CBB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90" y="1631759"/>
            <a:ext cx="5486400" cy="31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0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2075-8886-A371-DEAB-4539CEF9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AC78C9-FF76-2EC3-0917-C3433C15DDC1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703FC-7837-4B38-9D58-B6D1085DED34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DC72C-002D-D290-E07C-E2DD7E44FF73}"/>
              </a:ext>
            </a:extLst>
          </p:cNvPr>
          <p:cNvSpPr txBox="1"/>
          <p:nvPr/>
        </p:nvSpPr>
        <p:spPr>
          <a:xfrm>
            <a:off x="1795270" y="505348"/>
            <a:ext cx="6525769" cy="707886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the fees.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“Go to Confirmation.”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4E365-80A4-86D8-2181-DAD1F96D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70" y="1852041"/>
            <a:ext cx="83343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695A6-7247-2B39-9E1C-D115959F1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F6AA24-45E6-85C4-5B80-B3DCB086D5CF}"/>
              </a:ext>
            </a:extLst>
          </p:cNvPr>
          <p:cNvSpPr/>
          <p:nvPr/>
        </p:nvSpPr>
        <p:spPr>
          <a:xfrm rot="5400000">
            <a:off x="-2825414" y="2825955"/>
            <a:ext cx="6858000" cy="1206090"/>
          </a:xfrm>
          <a:prstGeom prst="rect">
            <a:avLst/>
          </a:prstGeom>
          <a:solidFill>
            <a:srgbClr val="C40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2236B-DFFE-2475-1B88-A573837E95E3}"/>
              </a:ext>
            </a:extLst>
          </p:cNvPr>
          <p:cNvSpPr txBox="1"/>
          <p:nvPr/>
        </p:nvSpPr>
        <p:spPr>
          <a:xfrm>
            <a:off x="0" y="-319726"/>
            <a:ext cx="1206090" cy="7155805"/>
          </a:xfrm>
          <a:prstGeom prst="rect">
            <a:avLst/>
          </a:prstGeom>
          <a:noFill/>
        </p:spPr>
        <p:txBody>
          <a:bodyPr vert="horz" wrap="square" tIns="457200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3AAB2-9784-0BE4-9F0D-53773031A63E}"/>
              </a:ext>
            </a:extLst>
          </p:cNvPr>
          <p:cNvSpPr txBox="1"/>
          <p:nvPr/>
        </p:nvSpPr>
        <p:spPr>
          <a:xfrm>
            <a:off x="2419994" y="505593"/>
            <a:ext cx="7352012" cy="1015663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you see the payment processing and confirmation pages, an email confirmation and receipt will be sent to email provided in billing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DE490-36F7-0BFB-6B48-37BC2E88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70" y="1844189"/>
            <a:ext cx="5223789" cy="2827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62FEE-AA52-75F7-4485-4FA3FD4E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97" y="2989485"/>
            <a:ext cx="4749698" cy="3489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9C739-8D2C-55C0-E2AD-9325F921F14A}"/>
              </a:ext>
            </a:extLst>
          </p:cNvPr>
          <p:cNvSpPr txBox="1"/>
          <p:nvPr/>
        </p:nvSpPr>
        <p:spPr>
          <a:xfrm>
            <a:off x="1731146" y="5115888"/>
            <a:ext cx="4934830" cy="1200329"/>
          </a:xfrm>
          <a:prstGeom prst="rect">
            <a:avLst/>
          </a:prstGeom>
          <a:noFill/>
          <a:ln w="19050">
            <a:solidFill>
              <a:srgbClr val="FF1D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Your unit is now submitted for renewal!</a:t>
            </a:r>
          </a:p>
        </p:txBody>
      </p:sp>
    </p:spTree>
    <p:extLst>
      <p:ext uri="{BB962C8B-B14F-4D97-AF65-F5344CB8AC3E}">
        <p14:creationId xmlns:p14="http://schemas.microsoft.com/office/powerpoint/2010/main" val="118850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443</Words>
  <Application>Microsoft Office PowerPoint</Application>
  <PresentationFormat>Widescreen</PresentationFormat>
  <Paragraphs>159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Iversen</dc:creator>
  <cp:lastModifiedBy>Cynthia Iversen</cp:lastModifiedBy>
  <cp:revision>1</cp:revision>
  <dcterms:created xsi:type="dcterms:W3CDTF">2024-10-23T22:37:42Z</dcterms:created>
  <dcterms:modified xsi:type="dcterms:W3CDTF">2024-10-24T00:04:45Z</dcterms:modified>
</cp:coreProperties>
</file>